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Fira Sans Extra Condensed Medium"/>
      <p:regular r:id="rId13"/>
      <p:bold r:id="rId14"/>
      <p:italic r:id="rId15"/>
      <p:boldItalic r:id="rId16"/>
    </p:embeddedFont>
    <p:embeddedFont>
      <p:font typeface="Righteous"/>
      <p:regular r:id="rId17"/>
    </p:embeddedFont>
    <p:embeddedFont>
      <p:font typeface="Squada One"/>
      <p:regular r:id="rId18"/>
    </p:embeddedFont>
    <p:embeddedFont>
      <p:font typeface="Roboto Condensed Ligh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Light-bold.fntdata"/><Relationship Id="rId11" Type="http://schemas.openxmlformats.org/officeDocument/2006/relationships/slide" Target="slides/slide7.xml"/><Relationship Id="rId22" Type="http://schemas.openxmlformats.org/officeDocument/2006/relationships/font" Target="fonts/RobotoCondensedLight-boldItalic.fntdata"/><Relationship Id="rId10" Type="http://schemas.openxmlformats.org/officeDocument/2006/relationships/slide" Target="slides/slide6.xml"/><Relationship Id="rId21" Type="http://schemas.openxmlformats.org/officeDocument/2006/relationships/font" Target="fonts/RobotoCondensedLight-italic.fntdata"/><Relationship Id="rId13" Type="http://schemas.openxmlformats.org/officeDocument/2006/relationships/font" Target="fonts/FiraSansExtraCondensedMedium-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FiraSansExtraCondensedMedium-italic.fntdata"/><Relationship Id="rId14" Type="http://schemas.openxmlformats.org/officeDocument/2006/relationships/font" Target="fonts/FiraSansExtraCondensedMedium-bold.fntdata"/><Relationship Id="rId17" Type="http://schemas.openxmlformats.org/officeDocument/2006/relationships/font" Target="fonts/Righteous-regular.fntdata"/><Relationship Id="rId16" Type="http://schemas.openxmlformats.org/officeDocument/2006/relationships/font" Target="fonts/FiraSansExtraCondensedMedium-boldItalic.fntdata"/><Relationship Id="rId5" Type="http://schemas.openxmlformats.org/officeDocument/2006/relationships/slide" Target="slides/slide1.xml"/><Relationship Id="rId19" Type="http://schemas.openxmlformats.org/officeDocument/2006/relationships/font" Target="fonts/RobotoCondensedLight-regular.fntdata"/><Relationship Id="rId6" Type="http://schemas.openxmlformats.org/officeDocument/2006/relationships/slide" Target="slides/slide2.xml"/><Relationship Id="rId18" Type="http://schemas.openxmlformats.org/officeDocument/2006/relationships/font" Target="fonts/SquadaOn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5709524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5709524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probably most of you have heard about the Cambridge Analytica </a:t>
            </a:r>
            <a:r>
              <a:rPr lang="es"/>
              <a:t>scandal</a:t>
            </a:r>
            <a:r>
              <a:rPr lang="es"/>
              <a:t>, but just incase you havent i will quickly go over what the company was! Cambridge Analytica was a British political consulting firm that was created in 2014 and was primarily funded by the American hedge-fund billionaire</a:t>
            </a:r>
            <a:r>
              <a:rPr lang="es" sz="1050">
                <a:solidFill>
                  <a:srgbClr val="4D5156"/>
                </a:solidFill>
                <a:highlight>
                  <a:srgbClr val="FFFFFF"/>
                </a:highlight>
              </a:rPr>
              <a:t> </a:t>
            </a:r>
            <a:r>
              <a:rPr lang="es"/>
              <a:t>Robert Mercer. </a:t>
            </a:r>
            <a:endParaRPr/>
          </a:p>
          <a:p>
            <a:pPr indent="0" lvl="0" marL="0" rtl="0" algn="l">
              <a:spcBef>
                <a:spcPts val="0"/>
              </a:spcBef>
              <a:spcAft>
                <a:spcPts val="0"/>
              </a:spcAft>
              <a:buNone/>
            </a:pPr>
            <a:r>
              <a:rPr lang="es"/>
              <a:t>As was described by,</a:t>
            </a:r>
            <a:r>
              <a:rPr lang="es">
                <a:solidFill>
                  <a:schemeClr val="dk1"/>
                </a:solidFill>
              </a:rPr>
              <a:t> Christopher Wylie, the </a:t>
            </a:r>
            <a:r>
              <a:rPr lang="es"/>
              <a:t>whistleblower who uncovered the scandal, as a company that was founded on the idea of utilising facebook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5709524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709524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what exactly happened? </a:t>
            </a:r>
            <a:endParaRPr/>
          </a:p>
          <a:p>
            <a:pPr indent="0" lvl="0" marL="0" rtl="0" algn="l">
              <a:spcBef>
                <a:spcPts val="0"/>
              </a:spcBef>
              <a:spcAft>
                <a:spcPts val="0"/>
              </a:spcAft>
              <a:buNone/>
            </a:pPr>
            <a:r>
              <a:rPr lang="es"/>
              <a:t>Well, the company sought to obtain the data of millions of people on facebook.</a:t>
            </a:r>
            <a:endParaRPr/>
          </a:p>
          <a:p>
            <a:pPr indent="0" lvl="0" marL="0" rtl="0" algn="l">
              <a:spcBef>
                <a:spcPts val="0"/>
              </a:spcBef>
              <a:spcAft>
                <a:spcPts val="0"/>
              </a:spcAft>
              <a:buNone/>
            </a:pPr>
            <a:r>
              <a:rPr lang="es"/>
              <a:t>In order to do this they used a Facebook app named “This is your digital life”, from which, Cambridge Analytica was able to gather data on 87 million facebook users, the vast majority of whom gave no consent for their data to be utilised in the way it was. (So there is a chance some of us in this room might have even been involved.)</a:t>
            </a:r>
            <a:endParaRPr/>
          </a:p>
          <a:p>
            <a:pPr indent="0" lvl="0" marL="0" rtl="0" algn="l">
              <a:spcBef>
                <a:spcPts val="0"/>
              </a:spcBef>
              <a:spcAft>
                <a:spcPts val="0"/>
              </a:spcAft>
              <a:buNone/>
            </a:pPr>
            <a:r>
              <a:rPr lang="es"/>
              <a:t>Only 270,000 people actually used the app, but by virtue of special permissions that facebook was able to allow for, the app was able to access the data of all those people’s friends list, and </a:t>
            </a:r>
            <a:r>
              <a:rPr lang="es"/>
              <a:t>that's</a:t>
            </a:r>
            <a:r>
              <a:rPr lang="es"/>
              <a:t> how it got to 87 million. </a:t>
            </a:r>
            <a:endParaRPr/>
          </a:p>
          <a:p>
            <a:pPr indent="0" lvl="0" marL="0" rtl="0" algn="l">
              <a:spcBef>
                <a:spcPts val="0"/>
              </a:spcBef>
              <a:spcAft>
                <a:spcPts val="0"/>
              </a:spcAft>
              <a:buNone/>
            </a:pPr>
            <a:r>
              <a:rPr lang="es"/>
              <a:t>This dataset ultimately was gathered to be used in an advertisement scheme that would seek to influence millions of voters.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57095241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57095241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 even in some cases people’s personal messages!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Cambridge Analytica was able to build a fairly comprehensible data-set that would allow them to identify groups of individuals that were of a certain political persuasion, or had the potential to be influenced by their advertisement scheme.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11f4127b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11f4127b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Once the individuals were identified as potential targets that could be influenced, they were bombarded with hundreds of facebook ads mere days before the US election and the Brexit vote in 2016. Many of these adverts were also false, or very misleading as facts were not necessarily important, it was more about targeting the fears of those that had been identified from the data.</a:t>
            </a:r>
            <a:endParaRPr/>
          </a:p>
          <a:p>
            <a:pPr indent="0" lvl="0" marL="0" rtl="0" algn="l">
              <a:spcBef>
                <a:spcPts val="0"/>
              </a:spcBef>
              <a:spcAft>
                <a:spcPts val="0"/>
              </a:spcAft>
              <a:buNone/>
            </a:pPr>
            <a:r>
              <a:rPr lang="es"/>
              <a:t>These were some of the adverts that are believed to have been used during the Brexit vote.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11f4127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11f4127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Whether or not the Cambridge Analytica </a:t>
            </a:r>
            <a:r>
              <a:rPr lang="es"/>
              <a:t>scandal</a:t>
            </a:r>
            <a:r>
              <a:rPr lang="es"/>
              <a:t> had a significant </a:t>
            </a:r>
            <a:r>
              <a:rPr lang="es"/>
              <a:t>enough</a:t>
            </a:r>
            <a:r>
              <a:rPr lang="es"/>
              <a:t> influence to have changed the course of the UK brexit vote, or the 2016 US election for Donald trump is likely but unlear, but importantly the mere fact that this was potentially the key factor is alarming. </a:t>
            </a:r>
            <a:endParaRPr/>
          </a:p>
          <a:p>
            <a:pPr indent="0" lvl="0" marL="0" rtl="0" algn="l">
              <a:spcBef>
                <a:spcPts val="0"/>
              </a:spcBef>
              <a:spcAft>
                <a:spcPts val="0"/>
              </a:spcAft>
              <a:buNone/>
            </a:pPr>
            <a:r>
              <a:rPr lang="es"/>
              <a:t>It was an incident that challenged the integrity of democracy for today and potentially for the future.</a:t>
            </a:r>
            <a:endParaRPr/>
          </a:p>
          <a:p>
            <a:pPr indent="0" lvl="0" marL="0" rtl="0" algn="l">
              <a:spcBef>
                <a:spcPts val="0"/>
              </a:spcBef>
              <a:spcAft>
                <a:spcPts val="0"/>
              </a:spcAft>
              <a:buNone/>
            </a:pPr>
            <a:r>
              <a:rPr lang="es"/>
              <a:t>Can incidents like these be avoided in the future?</a:t>
            </a:r>
            <a:endParaRPr/>
          </a:p>
          <a:p>
            <a:pPr indent="0" lvl="0" marL="0" rtl="0" algn="l">
              <a:spcBef>
                <a:spcPts val="0"/>
              </a:spcBef>
              <a:spcAft>
                <a:spcPts val="0"/>
              </a:spcAft>
              <a:buNone/>
            </a:pPr>
            <a:r>
              <a:rPr lang="es"/>
              <a:t>Many see the incident as an institutional failure. Although in the fallout of the scandal, it appears that many people involved in it have gotten away with it. I found an interview with Martin Moore - the </a:t>
            </a:r>
            <a:r>
              <a:rPr lang="es" sz="1300">
                <a:solidFill>
                  <a:srgbClr val="121212"/>
                </a:solidFill>
                <a:highlight>
                  <a:srgbClr val="FFFFFF"/>
                </a:highlight>
                <a:latin typeface="Georgia"/>
                <a:ea typeface="Georgia"/>
                <a:cs typeface="Georgia"/>
                <a:sym typeface="Georgia"/>
              </a:rPr>
              <a:t>director of the Centre for the Study of Media, Communication and Power at King’s College London</a:t>
            </a:r>
            <a:r>
              <a:rPr lang="es">
                <a:solidFill>
                  <a:schemeClr val="dk1"/>
                </a:solidFill>
              </a:rPr>
              <a:t> and w</a:t>
            </a:r>
            <a:r>
              <a:rPr lang="es">
                <a:solidFill>
                  <a:schemeClr val="dk1"/>
                </a:solidFill>
              </a:rPr>
              <a:t>hen asked why more hasnt been done, he said</a:t>
            </a:r>
            <a:r>
              <a:rPr lang="es" sz="1300">
                <a:solidFill>
                  <a:srgbClr val="121212"/>
                </a:solidFill>
                <a:highlight>
                  <a:srgbClr val="FFFFFF"/>
                </a:highlight>
                <a:latin typeface="Georgia"/>
                <a:ea typeface="Georgia"/>
                <a:cs typeface="Georgia"/>
                <a:sym typeface="Georgia"/>
              </a:rPr>
              <a:t> we are only really </a:t>
            </a:r>
            <a:r>
              <a:rPr lang="es" sz="1300">
                <a:solidFill>
                  <a:srgbClr val="121212"/>
                </a:solidFill>
                <a:highlight>
                  <a:srgbClr val="FFFFFF"/>
                </a:highlight>
                <a:latin typeface="Georgia"/>
                <a:ea typeface="Georgia"/>
                <a:cs typeface="Georgia"/>
                <a:sym typeface="Georgia"/>
              </a:rPr>
              <a:t>beginning</a:t>
            </a:r>
            <a:r>
              <a:rPr lang="es" sz="1300">
                <a:solidFill>
                  <a:srgbClr val="121212"/>
                </a:solidFill>
                <a:highlight>
                  <a:srgbClr val="FFFFFF"/>
                </a:highlight>
                <a:latin typeface="Georgia"/>
                <a:ea typeface="Georgia"/>
                <a:cs typeface="Georgia"/>
                <a:sym typeface="Georgia"/>
              </a:rPr>
              <a:t> to understand the scale of the potential problem, and methods to deal a crisis like this is vast.</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 sz="1300">
                <a:solidFill>
                  <a:srgbClr val="121212"/>
                </a:solidFill>
                <a:highlight>
                  <a:srgbClr val="FFFFFF"/>
                </a:highlight>
                <a:latin typeface="Georgia"/>
                <a:ea typeface="Georgia"/>
                <a:cs typeface="Georgia"/>
                <a:sym typeface="Georgia"/>
              </a:rPr>
              <a:t>I spent some time online trying to find some clever ideas on how we ensure </a:t>
            </a:r>
            <a:r>
              <a:rPr lang="es" sz="1300">
                <a:solidFill>
                  <a:srgbClr val="121212"/>
                </a:solidFill>
                <a:highlight>
                  <a:srgbClr val="FFFFFF"/>
                </a:highlight>
                <a:latin typeface="Georgia"/>
                <a:ea typeface="Georgia"/>
                <a:cs typeface="Georgia"/>
                <a:sym typeface="Georgia"/>
              </a:rPr>
              <a:t>elections and referendums</a:t>
            </a:r>
            <a:r>
              <a:rPr lang="es" sz="1300">
                <a:solidFill>
                  <a:srgbClr val="121212"/>
                </a:solidFill>
                <a:highlight>
                  <a:srgbClr val="FFFFFF"/>
                </a:highlight>
                <a:latin typeface="Georgia"/>
                <a:ea typeface="Georgia"/>
                <a:cs typeface="Georgia"/>
                <a:sym typeface="Georgia"/>
              </a:rPr>
              <a:t> remain free from interference, and struggled to find much that would amount to a concrete answer to solve the issues.</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 sz="1300">
                <a:solidFill>
                  <a:srgbClr val="121212"/>
                </a:solidFill>
                <a:highlight>
                  <a:srgbClr val="FFFFFF"/>
                </a:highlight>
                <a:latin typeface="Georgia"/>
                <a:ea typeface="Georgia"/>
                <a:cs typeface="Georgia"/>
                <a:sym typeface="Georgia"/>
              </a:rPr>
              <a:t>But</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 sz="1300">
                <a:solidFill>
                  <a:srgbClr val="121212"/>
                </a:solidFill>
                <a:highlight>
                  <a:srgbClr val="FFFFFF"/>
                </a:highlight>
                <a:latin typeface="Georgia"/>
                <a:ea typeface="Georgia"/>
                <a:cs typeface="Georgia"/>
                <a:sym typeface="Georgia"/>
              </a:rPr>
              <a:t>Education is a good start, to learn to spot when an advert is potentially trying to mislead us. </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 sz="1300">
                <a:solidFill>
                  <a:srgbClr val="121212"/>
                </a:solidFill>
                <a:highlight>
                  <a:srgbClr val="FFFFFF"/>
                </a:highlight>
                <a:latin typeface="Georgia"/>
                <a:ea typeface="Georgia"/>
                <a:cs typeface="Georgia"/>
                <a:sym typeface="Georgia"/>
              </a:rPr>
              <a:t>More security around our own data. Data in the 21st century is a precious </a:t>
            </a:r>
            <a:r>
              <a:rPr lang="es" sz="1300">
                <a:solidFill>
                  <a:srgbClr val="121212"/>
                </a:solidFill>
                <a:highlight>
                  <a:srgbClr val="FFFFFF"/>
                </a:highlight>
                <a:latin typeface="Georgia"/>
                <a:ea typeface="Georgia"/>
                <a:cs typeface="Georgia"/>
                <a:sym typeface="Georgia"/>
              </a:rPr>
              <a:t>commodity</a:t>
            </a:r>
            <a:r>
              <a:rPr lang="es" sz="1300">
                <a:solidFill>
                  <a:srgbClr val="121212"/>
                </a:solidFill>
                <a:highlight>
                  <a:srgbClr val="FFFFFF"/>
                </a:highlight>
                <a:latin typeface="Georgia"/>
                <a:ea typeface="Georgia"/>
                <a:cs typeface="Georgia"/>
                <a:sym typeface="Georgia"/>
              </a:rPr>
              <a:t> that on mass has the potential to be used for some pretty </a:t>
            </a:r>
            <a:r>
              <a:rPr lang="es" sz="1300">
                <a:solidFill>
                  <a:srgbClr val="121212"/>
                </a:solidFill>
                <a:highlight>
                  <a:srgbClr val="FFFFFF"/>
                </a:highlight>
                <a:latin typeface="Georgia"/>
                <a:ea typeface="Georgia"/>
                <a:cs typeface="Georgia"/>
                <a:sym typeface="Georgia"/>
              </a:rPr>
              <a:t>nefarious</a:t>
            </a:r>
            <a:r>
              <a:rPr lang="es" sz="1300">
                <a:solidFill>
                  <a:srgbClr val="121212"/>
                </a:solidFill>
                <a:highlight>
                  <a:srgbClr val="FFFFFF"/>
                </a:highlight>
                <a:latin typeface="Georgia"/>
                <a:ea typeface="Georgia"/>
                <a:cs typeface="Georgia"/>
                <a:sym typeface="Georgia"/>
              </a:rPr>
              <a:t> things, so it needs to be protected! </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rPr lang="es" sz="1300">
                <a:solidFill>
                  <a:srgbClr val="121212"/>
                </a:solidFill>
                <a:highlight>
                  <a:srgbClr val="FFFFFF"/>
                </a:highlight>
                <a:latin typeface="Georgia"/>
                <a:ea typeface="Georgia"/>
                <a:cs typeface="Georgia"/>
                <a:sym typeface="Georgia"/>
              </a:rPr>
              <a:t>And lastly, some </a:t>
            </a:r>
            <a:r>
              <a:rPr lang="es" sz="1300">
                <a:solidFill>
                  <a:srgbClr val="121212"/>
                </a:solidFill>
                <a:highlight>
                  <a:srgbClr val="FFFFFF"/>
                </a:highlight>
                <a:latin typeface="Georgia"/>
                <a:ea typeface="Georgia"/>
                <a:cs typeface="Georgia"/>
                <a:sym typeface="Georgia"/>
              </a:rPr>
              <a:t>transparency</a:t>
            </a:r>
            <a:r>
              <a:rPr lang="es" sz="1300">
                <a:solidFill>
                  <a:srgbClr val="121212"/>
                </a:solidFill>
                <a:highlight>
                  <a:srgbClr val="FFFFFF"/>
                </a:highlight>
                <a:latin typeface="Georgia"/>
                <a:ea typeface="Georgia"/>
                <a:cs typeface="Georgia"/>
                <a:sym typeface="Georgia"/>
              </a:rPr>
              <a:t> in how the media.</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00">
              <a:solidFill>
                <a:srgbClr val="121212"/>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57095241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7095241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If anyone is interested, I found this tedtalk a couple of years back by the journalist Carole Cadwalladr who herself uncovered a lot of details about how the facebook </a:t>
            </a:r>
            <a:r>
              <a:rPr lang="es"/>
              <a:t>advertising</a:t>
            </a:r>
            <a:r>
              <a:rPr lang="es"/>
              <a:t> campaign affect the outcome of brexit. Just DM me on Slack and I can send you the link.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57095241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57095241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rgbClr val="88D3CE"/>
            </a:gs>
            <a:gs pos="100000">
              <a:srgbClr val="423864"/>
            </a:gs>
          </a:gsLst>
          <a:lin ang="5400700" scaled="0"/>
        </a:gra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flipH="1" rot="10800000">
            <a:off x="100" y="1725475"/>
            <a:ext cx="3802725" cy="3431200"/>
          </a:xfrm>
          <a:prstGeom prst="rect">
            <a:avLst/>
          </a:prstGeom>
          <a:noFill/>
          <a:ln>
            <a:noFill/>
          </a:ln>
        </p:spPr>
      </p:pic>
      <p:pic>
        <p:nvPicPr>
          <p:cNvPr id="85" name="Google Shape;85;p11"/>
          <p:cNvPicPr preferRelativeResize="0"/>
          <p:nvPr/>
        </p:nvPicPr>
        <p:blipFill>
          <a:blip r:embed="rId2">
            <a:alphaModFix/>
          </a:blip>
          <a:stretch>
            <a:fillRect/>
          </a:stretch>
        </p:blipFill>
        <p:spPr>
          <a:xfrm flipH="1">
            <a:off x="5334325" y="0"/>
            <a:ext cx="3802725" cy="3431200"/>
          </a:xfrm>
          <a:prstGeom prst="rect">
            <a:avLst/>
          </a:prstGeom>
          <a:noFill/>
          <a:ln>
            <a:noFill/>
          </a:ln>
        </p:spPr>
      </p:pic>
      <p:sp>
        <p:nvSpPr>
          <p:cNvPr id="86" name="Google Shape;86;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87" name="Google Shape;87;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88" name="Google Shape;88;p11"/>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spTree>
      <p:nvGrpSpPr>
        <p:cNvPr id="89" name="Shape 89"/>
        <p:cNvGrpSpPr/>
        <p:nvPr/>
      </p:nvGrpSpPr>
      <p:grpSpPr>
        <a:xfrm>
          <a:off x="0" y="0"/>
          <a:ext cx="0" cy="0"/>
          <a:chOff x="0" y="0"/>
          <a:chExt cx="0" cy="0"/>
        </a:xfrm>
      </p:grpSpPr>
      <p:sp>
        <p:nvSpPr>
          <p:cNvPr id="90" name="Google Shape;90;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pic>
        <p:nvPicPr>
          <p:cNvPr id="91" name="Google Shape;91;p1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92"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4" name="Google Shape;94;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95" name="Google Shape;95;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6" name="Google Shape;96;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7" name="Google Shape;97;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8" name="Google Shape;98;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99" name="Google Shape;99;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1" name="Google Shape;101;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2" name="Google Shape;102;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03" name="Google Shape;103;p13"/>
          <p:cNvCxnSpPr/>
          <p:nvPr/>
        </p:nvCxnSpPr>
        <p:spPr>
          <a:xfrm>
            <a:off x="2273400" y="21106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104" name="Google Shape;104;p13"/>
          <p:cNvCxnSpPr/>
          <p:nvPr/>
        </p:nvCxnSpPr>
        <p:spPr>
          <a:xfrm>
            <a:off x="2273400" y="3627438"/>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5"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rgbClr val="88D3CE"/>
            </a:gs>
            <a:gs pos="100000">
              <a:srgbClr val="423864"/>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rgbClr val="88D3CE"/>
            </a:gs>
            <a:gs pos="100000">
              <a:srgbClr val="423864"/>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rgbClr val="88D3CE"/>
            </a:gs>
            <a:gs pos="100000">
              <a:srgbClr val="423864"/>
            </a:gs>
          </a:gsLst>
          <a:lin ang="5400700" scaled="0"/>
        </a:gradFill>
      </p:bgPr>
    </p:bg>
    <p:spTree>
      <p:nvGrpSpPr>
        <p:cNvPr id="32" name="Shape 32"/>
        <p:cNvGrpSpPr/>
        <p:nvPr/>
      </p:nvGrpSpPr>
      <p:grpSpPr>
        <a:xfrm>
          <a:off x="0" y="0"/>
          <a:ext cx="0" cy="0"/>
          <a:chOff x="0" y="0"/>
          <a:chExt cx="0" cy="0"/>
        </a:xfrm>
      </p:grpSpPr>
      <p:sp>
        <p:nvSpPr>
          <p:cNvPr id="33" name="Google Shape;33;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4" name="Google Shape;34;p5"/>
          <p:cNvSpPr/>
          <p:nvPr/>
        </p:nvSpPr>
        <p:spPr>
          <a:xfrm>
            <a:off x="66032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5" name="Google Shape;35;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37" name="Google Shape;37;p5"/>
          <p:cNvSpPr/>
          <p:nvPr/>
        </p:nvSpPr>
        <p:spPr>
          <a:xfrm>
            <a:off x="44390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8" name="Google Shape;38;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0" name="Google Shape;40;p5"/>
          <p:cNvSpPr/>
          <p:nvPr/>
        </p:nvSpPr>
        <p:spPr>
          <a:xfrm>
            <a:off x="66032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1" name="Google Shape;41;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2" name="Google Shape;42;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3" name="Google Shape;43;p5"/>
          <p:cNvSpPr/>
          <p:nvPr/>
        </p:nvSpPr>
        <p:spPr>
          <a:xfrm>
            <a:off x="44390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4" name="Google Shape;44;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6" name="Google Shape;46;p5"/>
          <p:cNvSpPr/>
          <p:nvPr/>
        </p:nvSpPr>
        <p:spPr>
          <a:xfrm>
            <a:off x="1515950" y="132132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7" name="Google Shape;47;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49" name="Google Shape;49;p5"/>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rgbClr val="88D3CE"/>
            </a:gs>
            <a:gs pos="100000">
              <a:srgbClr val="423864"/>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2" name="Google Shape;52;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53" name="Google Shape;53;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4" name="Google Shape;54;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55" name="Google Shape;55;p6"/>
          <p:cNvCxnSpPr/>
          <p:nvPr/>
        </p:nvCxnSpPr>
        <p:spPr>
          <a:xfrm>
            <a:off x="4572000" y="1228200"/>
            <a:ext cx="0" cy="26871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56" name="Shape 56"/>
        <p:cNvGrpSpPr/>
        <p:nvPr/>
      </p:nvGrpSpPr>
      <p:grpSpPr>
        <a:xfrm>
          <a:off x="0" y="0"/>
          <a:ext cx="0" cy="0"/>
          <a:chOff x="0" y="0"/>
          <a:chExt cx="0" cy="0"/>
        </a:xfrm>
      </p:grpSpPr>
      <p:sp>
        <p:nvSpPr>
          <p:cNvPr id="57" name="Google Shape;57;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8" name="Google Shape;58;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59" name="Google Shape;59;p7"/>
          <p:cNvCxnSpPr/>
          <p:nvPr/>
        </p:nvCxnSpPr>
        <p:spPr>
          <a:xfrm>
            <a:off x="3444375" y="2693550"/>
            <a:ext cx="1797900" cy="0"/>
          </a:xfrm>
          <a:prstGeom prst="straightConnector1">
            <a:avLst/>
          </a:prstGeom>
          <a:noFill/>
          <a:ln cap="flat" cmpd="sng" w="19050">
            <a:solidFill>
              <a:srgbClr val="FFFFFF"/>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63" name="Google Shape;63;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64" name="Google Shape;64;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5" name="Google Shape;65;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6" name="Google Shape;66;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7" name="Google Shape;67;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8" name="Google Shape;68;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69" name="Google Shape;69;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spTree>
      <p:nvGrpSpPr>
        <p:cNvPr id="70" name="Shape 70"/>
        <p:cNvGrpSpPr/>
        <p:nvPr/>
      </p:nvGrpSpPr>
      <p:grpSpPr>
        <a:xfrm>
          <a:off x="0" y="0"/>
          <a:ext cx="0" cy="0"/>
          <a:chOff x="0" y="0"/>
          <a:chExt cx="0" cy="0"/>
        </a:xfrm>
      </p:grpSpPr>
      <p:pic>
        <p:nvPicPr>
          <p:cNvPr id="71" name="Google Shape;71;p9"/>
          <p:cNvPicPr preferRelativeResize="0"/>
          <p:nvPr/>
        </p:nvPicPr>
        <p:blipFill>
          <a:blip r:embed="rId2">
            <a:alphaModFix/>
          </a:blip>
          <a:stretch>
            <a:fillRect/>
          </a:stretch>
        </p:blipFill>
        <p:spPr>
          <a:xfrm>
            <a:off x="100" y="0"/>
            <a:ext cx="3802725" cy="3431200"/>
          </a:xfrm>
          <a:prstGeom prst="rect">
            <a:avLst/>
          </a:prstGeom>
          <a:noFill/>
          <a:ln>
            <a:noFill/>
          </a:ln>
        </p:spPr>
      </p:pic>
      <p:pic>
        <p:nvPicPr>
          <p:cNvPr id="72" name="Google Shape;72;p9"/>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
        <p:nvSpPr>
          <p:cNvPr id="73" name="Google Shape;73;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4" name="Google Shape;74;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75" name="Google Shape;75;p9"/>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76" name="Shape 76"/>
        <p:cNvGrpSpPr/>
        <p:nvPr/>
      </p:nvGrpSpPr>
      <p:grpSpPr>
        <a:xfrm>
          <a:off x="0" y="0"/>
          <a:ext cx="0" cy="0"/>
          <a:chOff x="0" y="0"/>
          <a:chExt cx="0" cy="0"/>
        </a:xfrm>
      </p:grpSpPr>
      <p:sp>
        <p:nvSpPr>
          <p:cNvPr id="77" name="Google Shape;77;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8" name="Google Shape;78;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79" name="Google Shape;79;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0" name="Google Shape;80;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81" name="Google Shape;81;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82" name="Google Shape;82;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88D3CE"/>
            </a:gs>
            <a:gs pos="100000">
              <a:srgbClr val="423864"/>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8D3CE"/>
            </a:gs>
            <a:gs pos="100000">
              <a:srgbClr val="423864"/>
            </a:gs>
          </a:gsLst>
          <a:lin ang="5400012" scaled="0"/>
        </a:gradFill>
      </p:bgPr>
    </p:bg>
    <p:spTree>
      <p:nvGrpSpPr>
        <p:cNvPr id="110" name="Shape 110"/>
        <p:cNvGrpSpPr/>
        <p:nvPr/>
      </p:nvGrpSpPr>
      <p:grpSpPr>
        <a:xfrm>
          <a:off x="0" y="0"/>
          <a:ext cx="0" cy="0"/>
          <a:chOff x="0" y="0"/>
          <a:chExt cx="0" cy="0"/>
        </a:xfrm>
      </p:grpSpPr>
      <p:sp>
        <p:nvSpPr>
          <p:cNvPr id="111" name="Google Shape;111;p16"/>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Cambridge Analytica</a:t>
            </a:r>
            <a:endParaRPr/>
          </a:p>
        </p:txBody>
      </p:sp>
      <p:sp>
        <p:nvSpPr>
          <p:cNvPr id="112" name="Google Shape;112;p16"/>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Could it happen again?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 type="subTitle"/>
          </p:nvPr>
        </p:nvSpPr>
        <p:spPr>
          <a:xfrm>
            <a:off x="4837600" y="1576975"/>
            <a:ext cx="2747100" cy="1989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s" sz="1400"/>
              <a:t>Cambridge Analytica Ltd, created in 2014</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s" sz="1400"/>
              <a:t>Main contributor was an Robert Mercer</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s" sz="1400">
                <a:solidFill>
                  <a:schemeClr val="dk2"/>
                </a:solidFill>
              </a:rPr>
              <a:t>The company was founded on the idea of using Facebook data.</a:t>
            </a:r>
            <a:endParaRPr sz="1400"/>
          </a:p>
        </p:txBody>
      </p:sp>
      <p:sp>
        <p:nvSpPr>
          <p:cNvPr id="118" name="Google Shape;118;p17"/>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What was </a:t>
            </a:r>
            <a:endParaRPr/>
          </a:p>
          <a:p>
            <a:pPr indent="0" lvl="0" marL="0" rtl="0" algn="r">
              <a:spcBef>
                <a:spcPts val="0"/>
              </a:spcBef>
              <a:spcAft>
                <a:spcPts val="0"/>
              </a:spcAft>
              <a:buNone/>
            </a:pPr>
            <a:r>
              <a:rPr lang="es"/>
              <a:t>Cambridge Analytica?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p:nvPr/>
        </p:nvSpPr>
        <p:spPr>
          <a:xfrm rot="5400000">
            <a:off x="4892205" y="2251430"/>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rot="5400000">
            <a:off x="5248228" y="2869479"/>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rot="5400000">
            <a:off x="5599702" y="2251430"/>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ph type="ctrTitle"/>
          </p:nvPr>
        </p:nvSpPr>
        <p:spPr>
          <a:xfrm>
            <a:off x="749100" y="507400"/>
            <a:ext cx="36621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 what happened?</a:t>
            </a:r>
            <a:endParaRPr/>
          </a:p>
        </p:txBody>
      </p:sp>
      <p:grpSp>
        <p:nvGrpSpPr>
          <p:cNvPr id="127" name="Google Shape;127;p18"/>
          <p:cNvGrpSpPr/>
          <p:nvPr/>
        </p:nvGrpSpPr>
        <p:grpSpPr>
          <a:xfrm>
            <a:off x="5428693" y="1775039"/>
            <a:ext cx="338842" cy="336332"/>
            <a:chOff x="-56012425" y="1903275"/>
            <a:chExt cx="320600" cy="318225"/>
          </a:xfrm>
        </p:grpSpPr>
        <p:sp>
          <p:nvSpPr>
            <p:cNvPr id="128" name="Google Shape;128;p18"/>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8"/>
          <p:cNvGrpSpPr/>
          <p:nvPr/>
        </p:nvGrpSpPr>
        <p:grpSpPr>
          <a:xfrm>
            <a:off x="5776071" y="2393053"/>
            <a:ext cx="337997" cy="336411"/>
            <a:chOff x="-55620175" y="2686900"/>
            <a:chExt cx="319800" cy="318300"/>
          </a:xfrm>
        </p:grpSpPr>
        <p:sp>
          <p:nvSpPr>
            <p:cNvPr id="131" name="Google Shape;131;p18"/>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8"/>
          <p:cNvGrpSpPr/>
          <p:nvPr/>
        </p:nvGrpSpPr>
        <p:grpSpPr>
          <a:xfrm>
            <a:off x="6170399" y="1775048"/>
            <a:ext cx="295536" cy="336332"/>
            <a:chOff x="-56774050" y="1904075"/>
            <a:chExt cx="279625" cy="318225"/>
          </a:xfrm>
        </p:grpSpPr>
        <p:sp>
          <p:nvSpPr>
            <p:cNvPr id="136" name="Google Shape;136;p18"/>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8"/>
          <p:cNvSpPr txBox="1"/>
          <p:nvPr>
            <p:ph idx="1" type="subTitle"/>
          </p:nvPr>
        </p:nvSpPr>
        <p:spPr>
          <a:xfrm>
            <a:off x="478675" y="1576950"/>
            <a:ext cx="2747100" cy="19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s" sz="1400"/>
              <a:t>It was a </a:t>
            </a:r>
            <a:r>
              <a:rPr lang="es" sz="1400"/>
              <a:t>company</a:t>
            </a:r>
            <a:r>
              <a:rPr lang="es" sz="1400"/>
              <a:t> that sought to </a:t>
            </a:r>
            <a:r>
              <a:rPr lang="es" sz="1400"/>
              <a:t>obtain</a:t>
            </a:r>
            <a:r>
              <a:rPr lang="es" sz="1400"/>
              <a:t> the data of as many facebook users as possible.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s" sz="1400">
                <a:solidFill>
                  <a:schemeClr val="dk2"/>
                </a:solidFill>
              </a:rPr>
              <a:t>To do this it used an app called “This is your digital life”.</a:t>
            </a:r>
            <a:endParaRPr sz="1400">
              <a:solidFill>
                <a:schemeClr val="dk2"/>
              </a:solidFill>
            </a:endParaRPr>
          </a:p>
          <a:p>
            <a:pPr indent="0" lvl="0" marL="457200" rtl="0" algn="l">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2"/>
              </a:buClr>
              <a:buSzPts val="1400"/>
              <a:buChar char="-"/>
            </a:pPr>
            <a:r>
              <a:rPr lang="es" sz="1400">
                <a:solidFill>
                  <a:schemeClr val="dk2"/>
                </a:solidFill>
              </a:rPr>
              <a:t>From which, the data of 87 million people was obtained.</a:t>
            </a:r>
            <a:endParaRPr sz="1400">
              <a:solidFill>
                <a:schemeClr val="dk2"/>
              </a:solidFill>
            </a:endParaRPr>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s" sz="1400">
                <a:solidFill>
                  <a:schemeClr val="dk2"/>
                </a:solidFill>
              </a:rPr>
              <a:t>It utilised this data to identify voters whose opinions could potentially be targeted and influenced.</a:t>
            </a:r>
            <a:endParaRPr sz="1400"/>
          </a:p>
        </p:txBody>
      </p:sp>
      <p:sp>
        <p:nvSpPr>
          <p:cNvPr id="139" name="Google Shape;139;p18"/>
          <p:cNvSpPr/>
          <p:nvPr/>
        </p:nvSpPr>
        <p:spPr>
          <a:xfrm rot="5400000">
            <a:off x="5972813" y="2869471"/>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5400000">
            <a:off x="6328835" y="3487520"/>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6680309" y="2869471"/>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5400000">
            <a:off x="4894469" y="3487513"/>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rot="5400000">
            <a:off x="5250492" y="4105562"/>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rot="5400000">
            <a:off x="5601966" y="3487513"/>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rot="5400000">
            <a:off x="3816126" y="2869471"/>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4172149" y="3487520"/>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4523622" y="2869471"/>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5972813" y="1633388"/>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5400000">
            <a:off x="6328835" y="2251437"/>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rot="5400000">
            <a:off x="6680309" y="1633388"/>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400000">
            <a:off x="3816126" y="1633388"/>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rot="5400000">
            <a:off x="4172149" y="2251437"/>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5400000">
            <a:off x="4523622" y="1633388"/>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5400000">
            <a:off x="4896733" y="1015347"/>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rot="5400000">
            <a:off x="5252756" y="1633396"/>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5604229" y="1015347"/>
            <a:ext cx="690710" cy="619667"/>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8"/>
          <p:cNvGrpSpPr/>
          <p:nvPr/>
        </p:nvGrpSpPr>
        <p:grpSpPr>
          <a:xfrm>
            <a:off x="5064226" y="3629177"/>
            <a:ext cx="336332" cy="336332"/>
            <a:chOff x="-57970450" y="1903275"/>
            <a:chExt cx="318225" cy="318225"/>
          </a:xfrm>
        </p:grpSpPr>
        <p:sp>
          <p:nvSpPr>
            <p:cNvPr id="158" name="Google Shape;158;p18"/>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8"/>
          <p:cNvGrpSpPr/>
          <p:nvPr/>
        </p:nvGrpSpPr>
        <p:grpSpPr>
          <a:xfrm>
            <a:off x="5445799" y="3011978"/>
            <a:ext cx="295536" cy="334667"/>
            <a:chOff x="-57950750" y="2296300"/>
            <a:chExt cx="279625" cy="316650"/>
          </a:xfrm>
        </p:grpSpPr>
        <p:sp>
          <p:nvSpPr>
            <p:cNvPr id="163" name="Google Shape;163;p18"/>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3973430" y="1775052"/>
            <a:ext cx="338842" cy="336332"/>
            <a:chOff x="-56012425" y="1903275"/>
            <a:chExt cx="320600" cy="318225"/>
          </a:xfrm>
        </p:grpSpPr>
        <p:sp>
          <p:nvSpPr>
            <p:cNvPr id="168" name="Google Shape;168;p18"/>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708963" y="3011145"/>
            <a:ext cx="337151" cy="336332"/>
            <a:chOff x="-56010050" y="2686975"/>
            <a:chExt cx="319000" cy="318225"/>
          </a:xfrm>
        </p:grpSpPr>
        <p:sp>
          <p:nvSpPr>
            <p:cNvPr id="171" name="Google Shape;171;p18"/>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8"/>
          <p:cNvGrpSpPr/>
          <p:nvPr/>
        </p:nvGrpSpPr>
        <p:grpSpPr>
          <a:xfrm>
            <a:off x="5083509" y="2393120"/>
            <a:ext cx="295536" cy="336279"/>
            <a:chOff x="-54061475" y="2685450"/>
            <a:chExt cx="279625" cy="318175"/>
          </a:xfrm>
        </p:grpSpPr>
        <p:sp>
          <p:nvSpPr>
            <p:cNvPr id="176" name="Google Shape;176;p18"/>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8"/>
          <p:cNvGrpSpPr/>
          <p:nvPr/>
        </p:nvGrpSpPr>
        <p:grpSpPr>
          <a:xfrm>
            <a:off x="3991232" y="3010745"/>
            <a:ext cx="340507" cy="337151"/>
            <a:chOff x="-57579800" y="2686975"/>
            <a:chExt cx="322175" cy="319000"/>
          </a:xfrm>
        </p:grpSpPr>
        <p:sp>
          <p:nvSpPr>
            <p:cNvPr id="181" name="Google Shape;181;p18"/>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8"/>
          <p:cNvGrpSpPr/>
          <p:nvPr/>
        </p:nvGrpSpPr>
        <p:grpSpPr>
          <a:xfrm>
            <a:off x="4316446" y="2393088"/>
            <a:ext cx="342171" cy="336332"/>
            <a:chOff x="-55620975" y="2294725"/>
            <a:chExt cx="323750" cy="318225"/>
          </a:xfrm>
        </p:grpSpPr>
        <p:sp>
          <p:nvSpPr>
            <p:cNvPr id="184" name="Google Shape;184;p18"/>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8"/>
          <p:cNvGrpSpPr/>
          <p:nvPr/>
        </p:nvGrpSpPr>
        <p:grpSpPr>
          <a:xfrm>
            <a:off x="4334760" y="3629173"/>
            <a:ext cx="305550" cy="336966"/>
            <a:chOff x="-57172600" y="2686375"/>
            <a:chExt cx="289100" cy="318825"/>
          </a:xfrm>
        </p:grpSpPr>
        <p:sp>
          <p:nvSpPr>
            <p:cNvPr id="191" name="Google Shape;191;p18"/>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8"/>
          <p:cNvGrpSpPr/>
          <p:nvPr/>
        </p:nvGrpSpPr>
        <p:grpSpPr>
          <a:xfrm>
            <a:off x="6832659" y="1775050"/>
            <a:ext cx="337178" cy="336332"/>
            <a:chOff x="-53299850" y="2294725"/>
            <a:chExt cx="319025" cy="318225"/>
          </a:xfrm>
        </p:grpSpPr>
        <p:sp>
          <p:nvSpPr>
            <p:cNvPr id="194" name="Google Shape;194;p18"/>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8"/>
          <p:cNvGrpSpPr/>
          <p:nvPr/>
        </p:nvGrpSpPr>
        <p:grpSpPr>
          <a:xfrm>
            <a:off x="6526424" y="3629185"/>
            <a:ext cx="295536" cy="336332"/>
            <a:chOff x="-56774050" y="1904075"/>
            <a:chExt cx="279625" cy="318225"/>
          </a:xfrm>
        </p:grpSpPr>
        <p:sp>
          <p:nvSpPr>
            <p:cNvPr id="197" name="Google Shape;197;p18"/>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8"/>
          <p:cNvGrpSpPr/>
          <p:nvPr/>
        </p:nvGrpSpPr>
        <p:grpSpPr>
          <a:xfrm>
            <a:off x="6511081" y="2393095"/>
            <a:ext cx="295536" cy="336332"/>
            <a:chOff x="-52887125" y="2686975"/>
            <a:chExt cx="279625" cy="318225"/>
          </a:xfrm>
        </p:grpSpPr>
        <p:sp>
          <p:nvSpPr>
            <p:cNvPr id="200" name="Google Shape;200;p18"/>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8"/>
          <p:cNvGrpSpPr/>
          <p:nvPr/>
        </p:nvGrpSpPr>
        <p:grpSpPr>
          <a:xfrm>
            <a:off x="6161453" y="3011987"/>
            <a:ext cx="296355" cy="334667"/>
            <a:chOff x="-51722225" y="1915100"/>
            <a:chExt cx="280400" cy="316650"/>
          </a:xfrm>
        </p:grpSpPr>
        <p:sp>
          <p:nvSpPr>
            <p:cNvPr id="205" name="Google Shape;205;p18"/>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8"/>
          <p:cNvGrpSpPr/>
          <p:nvPr/>
        </p:nvGrpSpPr>
        <p:grpSpPr>
          <a:xfrm>
            <a:off x="5069339" y="1157101"/>
            <a:ext cx="345474" cy="336226"/>
            <a:chOff x="-56407800" y="1902600"/>
            <a:chExt cx="326875" cy="318125"/>
          </a:xfrm>
        </p:grpSpPr>
        <p:sp>
          <p:nvSpPr>
            <p:cNvPr id="210" name="Google Shape;210;p18"/>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8"/>
          <p:cNvGrpSpPr/>
          <p:nvPr/>
        </p:nvGrpSpPr>
        <p:grpSpPr>
          <a:xfrm>
            <a:off x="5782251" y="1158101"/>
            <a:ext cx="334667" cy="335302"/>
            <a:chOff x="-52513800" y="1903475"/>
            <a:chExt cx="316650" cy="317250"/>
          </a:xfrm>
        </p:grpSpPr>
        <p:sp>
          <p:nvSpPr>
            <p:cNvPr id="214" name="Google Shape;214;p18"/>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8"/>
          <p:cNvGrpSpPr/>
          <p:nvPr/>
        </p:nvGrpSpPr>
        <p:grpSpPr>
          <a:xfrm>
            <a:off x="5809229" y="3629182"/>
            <a:ext cx="295536" cy="336332"/>
            <a:chOff x="-52494100" y="2686975"/>
            <a:chExt cx="279625" cy="318225"/>
          </a:xfrm>
        </p:grpSpPr>
        <p:sp>
          <p:nvSpPr>
            <p:cNvPr id="217" name="Google Shape;217;p18"/>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8"/>
          <p:cNvGrpSpPr/>
          <p:nvPr/>
        </p:nvGrpSpPr>
        <p:grpSpPr>
          <a:xfrm>
            <a:off x="4718842" y="1774602"/>
            <a:ext cx="297204" cy="337241"/>
            <a:chOff x="1044400" y="2917425"/>
            <a:chExt cx="248125" cy="281550"/>
          </a:xfrm>
        </p:grpSpPr>
        <p:sp>
          <p:nvSpPr>
            <p:cNvPr id="222" name="Google Shape;222;p18"/>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dk2"/>
            </a:solidFill>
            <a:ln>
              <a:noFill/>
            </a:ln>
          </p:spPr>
        </p:sp>
        <p:sp>
          <p:nvSpPr>
            <p:cNvPr id="227" name="Google Shape;227;p18"/>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2"/>
            </a:solidFill>
            <a:ln>
              <a:noFill/>
            </a:ln>
          </p:spPr>
        </p:sp>
        <p:sp>
          <p:nvSpPr>
            <p:cNvPr id="228" name="Google Shape;228;p18"/>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dk2"/>
            </a:solidFill>
            <a:ln>
              <a:noFill/>
            </a:ln>
          </p:spPr>
        </p:sp>
        <p:sp>
          <p:nvSpPr>
            <p:cNvPr id="229" name="Google Shape;229;p18"/>
            <p:cNvSpPr/>
            <p:nvPr/>
          </p:nvSpPr>
          <p:spPr>
            <a:xfrm>
              <a:off x="1205975" y="2965750"/>
              <a:ext cx="21000" cy="1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1082225" y="2937250"/>
              <a:ext cx="11400" cy="2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8"/>
          <p:cNvGrpSpPr/>
          <p:nvPr/>
        </p:nvGrpSpPr>
        <p:grpSpPr>
          <a:xfrm>
            <a:off x="6894994" y="3010746"/>
            <a:ext cx="256404" cy="337151"/>
            <a:chOff x="-52074300" y="1911950"/>
            <a:chExt cx="242600" cy="319000"/>
          </a:xfrm>
        </p:grpSpPr>
        <p:sp>
          <p:nvSpPr>
            <p:cNvPr id="232" name="Google Shape;232;p18"/>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8"/>
          <p:cNvGrpSpPr/>
          <p:nvPr/>
        </p:nvGrpSpPr>
        <p:grpSpPr>
          <a:xfrm>
            <a:off x="5447433" y="4248057"/>
            <a:ext cx="301375" cy="337151"/>
            <a:chOff x="-54427725" y="2686975"/>
            <a:chExt cx="285150" cy="319000"/>
          </a:xfrm>
        </p:grpSpPr>
        <p:sp>
          <p:nvSpPr>
            <p:cNvPr id="237" name="Google Shape;237;p18"/>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ctrTitle"/>
          </p:nvPr>
        </p:nvSpPr>
        <p:spPr>
          <a:xfrm flipH="1">
            <a:off x="749100" y="45320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data was taken?</a:t>
            </a:r>
            <a:endParaRPr/>
          </a:p>
        </p:txBody>
      </p:sp>
      <p:sp>
        <p:nvSpPr>
          <p:cNvPr id="247" name="Google Shape;247;p19"/>
          <p:cNvSpPr txBox="1"/>
          <p:nvPr>
            <p:ph idx="4294967295" type="subTitle"/>
          </p:nvPr>
        </p:nvSpPr>
        <p:spPr>
          <a:xfrm>
            <a:off x="8990125" y="2307150"/>
            <a:ext cx="1381200" cy="107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200"/>
              <a:t>Mercury is the closest planet to the Sun</a:t>
            </a:r>
            <a:endParaRPr sz="1200"/>
          </a:p>
        </p:txBody>
      </p:sp>
      <p:grpSp>
        <p:nvGrpSpPr>
          <p:cNvPr id="248" name="Google Shape;248;p19"/>
          <p:cNvGrpSpPr/>
          <p:nvPr/>
        </p:nvGrpSpPr>
        <p:grpSpPr>
          <a:xfrm>
            <a:off x="2457787" y="2317237"/>
            <a:ext cx="4228423" cy="979620"/>
            <a:chOff x="2457787" y="2317237"/>
            <a:chExt cx="4228423" cy="979620"/>
          </a:xfrm>
        </p:grpSpPr>
        <p:sp>
          <p:nvSpPr>
            <p:cNvPr id="249" name="Google Shape;249;p19"/>
            <p:cNvSpPr/>
            <p:nvPr/>
          </p:nvSpPr>
          <p:spPr>
            <a:xfrm>
              <a:off x="2457787" y="2317237"/>
              <a:ext cx="2069813" cy="979620"/>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4615554" y="2317237"/>
              <a:ext cx="2070656" cy="979620"/>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3580437" y="2317237"/>
              <a:ext cx="1978512" cy="979620"/>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 name="Google Shape;252;p19"/>
          <p:cNvCxnSpPr/>
          <p:nvPr/>
        </p:nvCxnSpPr>
        <p:spPr>
          <a:xfrm>
            <a:off x="3017888" y="3232503"/>
            <a:ext cx="0" cy="442800"/>
          </a:xfrm>
          <a:prstGeom prst="straightConnector1">
            <a:avLst/>
          </a:prstGeom>
          <a:noFill/>
          <a:ln cap="flat" cmpd="sng" w="19050">
            <a:solidFill>
              <a:srgbClr val="FFFFFF"/>
            </a:solidFill>
            <a:prstDash val="solid"/>
            <a:round/>
            <a:headEnd len="med" w="med" type="none"/>
            <a:tailEnd len="med" w="med" type="diamond"/>
          </a:ln>
        </p:spPr>
      </p:cxnSp>
      <p:cxnSp>
        <p:nvCxnSpPr>
          <p:cNvPr id="253" name="Google Shape;253;p19"/>
          <p:cNvCxnSpPr/>
          <p:nvPr/>
        </p:nvCxnSpPr>
        <p:spPr>
          <a:xfrm>
            <a:off x="5089316" y="3232503"/>
            <a:ext cx="0" cy="442800"/>
          </a:xfrm>
          <a:prstGeom prst="straightConnector1">
            <a:avLst/>
          </a:prstGeom>
          <a:noFill/>
          <a:ln cap="flat" cmpd="sng" w="19050">
            <a:solidFill>
              <a:srgbClr val="FFFFFF"/>
            </a:solidFill>
            <a:prstDash val="solid"/>
            <a:round/>
            <a:headEnd len="med" w="med" type="none"/>
            <a:tailEnd len="med" w="med" type="diamond"/>
          </a:ln>
        </p:spPr>
      </p:cxnSp>
      <p:cxnSp>
        <p:nvCxnSpPr>
          <p:cNvPr id="254" name="Google Shape;254;p19"/>
          <p:cNvCxnSpPr/>
          <p:nvPr/>
        </p:nvCxnSpPr>
        <p:spPr>
          <a:xfrm rot="10800000">
            <a:off x="6125031" y="1918672"/>
            <a:ext cx="0" cy="442800"/>
          </a:xfrm>
          <a:prstGeom prst="straightConnector1">
            <a:avLst/>
          </a:prstGeom>
          <a:noFill/>
          <a:ln cap="flat" cmpd="sng" w="19050">
            <a:solidFill>
              <a:srgbClr val="FFFFFF"/>
            </a:solidFill>
            <a:prstDash val="solid"/>
            <a:round/>
            <a:headEnd len="med" w="med" type="none"/>
            <a:tailEnd len="med" w="med" type="diamond"/>
          </a:ln>
        </p:spPr>
      </p:cxnSp>
      <p:cxnSp>
        <p:nvCxnSpPr>
          <p:cNvPr id="255" name="Google Shape;255;p19"/>
          <p:cNvCxnSpPr/>
          <p:nvPr/>
        </p:nvCxnSpPr>
        <p:spPr>
          <a:xfrm rot="10800000">
            <a:off x="4053602" y="1918672"/>
            <a:ext cx="0" cy="442800"/>
          </a:xfrm>
          <a:prstGeom prst="straightConnector1">
            <a:avLst/>
          </a:prstGeom>
          <a:noFill/>
          <a:ln cap="flat" cmpd="sng" w="19050">
            <a:solidFill>
              <a:srgbClr val="FFFFFF"/>
            </a:solidFill>
            <a:prstDash val="solid"/>
            <a:round/>
            <a:headEnd len="med" w="med" type="none"/>
            <a:tailEnd len="med" w="med" type="diamond"/>
          </a:ln>
        </p:spPr>
      </p:cxnSp>
      <p:sp>
        <p:nvSpPr>
          <p:cNvPr id="256" name="Google Shape;256;p19"/>
          <p:cNvSpPr txBox="1"/>
          <p:nvPr>
            <p:ph idx="4294967295" type="ctrTitle"/>
          </p:nvPr>
        </p:nvSpPr>
        <p:spPr>
          <a:xfrm>
            <a:off x="2456875" y="3698175"/>
            <a:ext cx="1124400" cy="4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600">
                <a:solidFill>
                  <a:schemeClr val="dk2"/>
                </a:solidFill>
              </a:rPr>
              <a:t>Likes</a:t>
            </a:r>
            <a:endParaRPr sz="1600">
              <a:solidFill>
                <a:schemeClr val="dk2"/>
              </a:solidFill>
            </a:endParaRPr>
          </a:p>
        </p:txBody>
      </p:sp>
      <p:sp>
        <p:nvSpPr>
          <p:cNvPr id="257" name="Google Shape;257;p19"/>
          <p:cNvSpPr txBox="1"/>
          <p:nvPr>
            <p:ph idx="4294967295" type="ctrTitle"/>
          </p:nvPr>
        </p:nvSpPr>
        <p:spPr>
          <a:xfrm>
            <a:off x="3363000" y="1540125"/>
            <a:ext cx="1381200" cy="4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600">
                <a:solidFill>
                  <a:schemeClr val="dk2"/>
                </a:solidFill>
              </a:rPr>
              <a:t>Status updates</a:t>
            </a:r>
            <a:endParaRPr sz="1600">
              <a:solidFill>
                <a:schemeClr val="dk2"/>
              </a:solidFill>
            </a:endParaRPr>
          </a:p>
        </p:txBody>
      </p:sp>
      <p:sp>
        <p:nvSpPr>
          <p:cNvPr id="258" name="Google Shape;258;p19"/>
          <p:cNvSpPr txBox="1"/>
          <p:nvPr>
            <p:ph idx="4294967295" type="ctrTitle"/>
          </p:nvPr>
        </p:nvSpPr>
        <p:spPr>
          <a:xfrm>
            <a:off x="5313712" y="1583625"/>
            <a:ext cx="1594200" cy="4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600">
                <a:solidFill>
                  <a:schemeClr val="dk2"/>
                </a:solidFill>
              </a:rPr>
              <a:t>Private messages</a:t>
            </a:r>
            <a:endParaRPr sz="1600">
              <a:solidFill>
                <a:schemeClr val="dk2"/>
              </a:solidFill>
            </a:endParaRPr>
          </a:p>
        </p:txBody>
      </p:sp>
      <p:sp>
        <p:nvSpPr>
          <p:cNvPr id="259" name="Google Shape;259;p19"/>
          <p:cNvSpPr txBox="1"/>
          <p:nvPr>
            <p:ph idx="4294967295" type="ctrTitle"/>
          </p:nvPr>
        </p:nvSpPr>
        <p:spPr>
          <a:xfrm>
            <a:off x="4527124" y="3665650"/>
            <a:ext cx="1124400" cy="4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600">
                <a:solidFill>
                  <a:schemeClr val="dk2"/>
                </a:solidFill>
              </a:rPr>
              <a:t>Shares</a:t>
            </a:r>
            <a:endParaRPr sz="1600">
              <a:solidFill>
                <a:schemeClr val="dk2"/>
              </a:solidFill>
            </a:endParaRPr>
          </a:p>
        </p:txBody>
      </p:sp>
      <p:grpSp>
        <p:nvGrpSpPr>
          <p:cNvPr id="260" name="Google Shape;260;p19"/>
          <p:cNvGrpSpPr/>
          <p:nvPr/>
        </p:nvGrpSpPr>
        <p:grpSpPr>
          <a:xfrm>
            <a:off x="2806638" y="2599037"/>
            <a:ext cx="424873" cy="416008"/>
            <a:chOff x="1492675" y="4992125"/>
            <a:chExt cx="481825" cy="481825"/>
          </a:xfrm>
        </p:grpSpPr>
        <p:sp>
          <p:nvSpPr>
            <p:cNvPr id="261" name="Google Shape;261;p1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62" name="Google Shape;262;p1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263" name="Google Shape;263;p19"/>
          <p:cNvGrpSpPr/>
          <p:nvPr/>
        </p:nvGrpSpPr>
        <p:grpSpPr>
          <a:xfrm>
            <a:off x="4896056" y="2637653"/>
            <a:ext cx="386540" cy="338762"/>
            <a:chOff x="899850" y="871450"/>
            <a:chExt cx="483175" cy="423400"/>
          </a:xfrm>
        </p:grpSpPr>
        <p:sp>
          <p:nvSpPr>
            <p:cNvPr id="264" name="Google Shape;264;p1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65" name="Google Shape;265;p1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66" name="Google Shape;266;p1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67" name="Google Shape;267;p1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268" name="Google Shape;268;p19"/>
          <p:cNvGrpSpPr/>
          <p:nvPr/>
        </p:nvGrpSpPr>
        <p:grpSpPr>
          <a:xfrm>
            <a:off x="5887981" y="2650072"/>
            <a:ext cx="445662" cy="313934"/>
            <a:chOff x="-1199300" y="3279250"/>
            <a:chExt cx="293025" cy="206400"/>
          </a:xfrm>
        </p:grpSpPr>
        <p:sp>
          <p:nvSpPr>
            <p:cNvPr id="269" name="Google Shape;269;p1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9"/>
          <p:cNvSpPr/>
          <p:nvPr/>
        </p:nvSpPr>
        <p:spPr>
          <a:xfrm>
            <a:off x="3839424" y="2598723"/>
            <a:ext cx="419157" cy="416631"/>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0"/>
          <p:cNvPicPr preferRelativeResize="0"/>
          <p:nvPr/>
        </p:nvPicPr>
        <p:blipFill>
          <a:blip r:embed="rId3">
            <a:alphaModFix/>
          </a:blip>
          <a:stretch>
            <a:fillRect/>
          </a:stretch>
        </p:blipFill>
        <p:spPr>
          <a:xfrm>
            <a:off x="3436588" y="495300"/>
            <a:ext cx="2581276" cy="1595775"/>
          </a:xfrm>
          <a:prstGeom prst="rect">
            <a:avLst/>
          </a:prstGeom>
          <a:noFill/>
          <a:ln>
            <a:noFill/>
          </a:ln>
        </p:spPr>
      </p:pic>
      <p:pic>
        <p:nvPicPr>
          <p:cNvPr id="279" name="Google Shape;279;p20"/>
          <p:cNvPicPr preferRelativeResize="0"/>
          <p:nvPr/>
        </p:nvPicPr>
        <p:blipFill>
          <a:blip r:embed="rId4">
            <a:alphaModFix/>
          </a:blip>
          <a:stretch>
            <a:fillRect/>
          </a:stretch>
        </p:blipFill>
        <p:spPr>
          <a:xfrm>
            <a:off x="619124" y="2975825"/>
            <a:ext cx="2581274" cy="1345355"/>
          </a:xfrm>
          <a:prstGeom prst="rect">
            <a:avLst/>
          </a:prstGeom>
          <a:noFill/>
          <a:ln>
            <a:noFill/>
          </a:ln>
        </p:spPr>
      </p:pic>
      <p:pic>
        <p:nvPicPr>
          <p:cNvPr id="280" name="Google Shape;280;p20"/>
          <p:cNvPicPr preferRelativeResize="0"/>
          <p:nvPr/>
        </p:nvPicPr>
        <p:blipFill>
          <a:blip r:embed="rId5">
            <a:alphaModFix/>
          </a:blip>
          <a:stretch>
            <a:fillRect/>
          </a:stretch>
        </p:blipFill>
        <p:spPr>
          <a:xfrm>
            <a:off x="6092150" y="1402525"/>
            <a:ext cx="2895076" cy="3087776"/>
          </a:xfrm>
          <a:prstGeom prst="rect">
            <a:avLst/>
          </a:prstGeom>
          <a:noFill/>
          <a:ln>
            <a:noFill/>
          </a:ln>
        </p:spPr>
      </p:pic>
      <p:pic>
        <p:nvPicPr>
          <p:cNvPr id="281" name="Google Shape;281;p20"/>
          <p:cNvPicPr preferRelativeResize="0"/>
          <p:nvPr/>
        </p:nvPicPr>
        <p:blipFill>
          <a:blip r:embed="rId6">
            <a:alphaModFix/>
          </a:blip>
          <a:stretch>
            <a:fillRect/>
          </a:stretch>
        </p:blipFill>
        <p:spPr>
          <a:xfrm>
            <a:off x="3991875" y="2722200"/>
            <a:ext cx="1470725" cy="2015751"/>
          </a:xfrm>
          <a:prstGeom prst="rect">
            <a:avLst/>
          </a:prstGeom>
          <a:noFill/>
          <a:ln>
            <a:noFill/>
          </a:ln>
        </p:spPr>
      </p:pic>
      <p:pic>
        <p:nvPicPr>
          <p:cNvPr id="282" name="Google Shape;282;p20"/>
          <p:cNvPicPr preferRelativeResize="0"/>
          <p:nvPr/>
        </p:nvPicPr>
        <p:blipFill>
          <a:blip r:embed="rId7">
            <a:alphaModFix/>
          </a:blip>
          <a:stretch>
            <a:fillRect/>
          </a:stretch>
        </p:blipFill>
        <p:spPr>
          <a:xfrm>
            <a:off x="152400" y="871725"/>
            <a:ext cx="3209924" cy="1795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Can these events be avoided in the future?</a:t>
            </a:r>
            <a:endParaRPr/>
          </a:p>
        </p:txBody>
      </p:sp>
      <p:pic>
        <p:nvPicPr>
          <p:cNvPr id="288" name="Google Shape;288;p21"/>
          <p:cNvPicPr preferRelativeResize="0"/>
          <p:nvPr/>
        </p:nvPicPr>
        <p:blipFill>
          <a:blip r:embed="rId3">
            <a:alphaModFix/>
          </a:blip>
          <a:stretch>
            <a:fillRect/>
          </a:stretch>
        </p:blipFill>
        <p:spPr>
          <a:xfrm>
            <a:off x="5391154" y="962588"/>
            <a:ext cx="2427700" cy="3218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nvSpPr>
        <p:spPr>
          <a:xfrm>
            <a:off x="3046401" y="3329425"/>
            <a:ext cx="30513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p:txBody>
      </p:sp>
      <p:pic>
        <p:nvPicPr>
          <p:cNvPr id="294" name="Google Shape;294;p22"/>
          <p:cNvPicPr preferRelativeResize="0"/>
          <p:nvPr/>
        </p:nvPicPr>
        <p:blipFill rotWithShape="1">
          <a:blip r:embed="rId3">
            <a:alphaModFix/>
          </a:blip>
          <a:srcRect b="0" l="1848" r="1858" t="3297"/>
          <a:stretch/>
        </p:blipFill>
        <p:spPr>
          <a:xfrm>
            <a:off x="2257688" y="1005487"/>
            <a:ext cx="4628625" cy="313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3"/>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Thanks!</a:t>
            </a:r>
            <a:endParaRPr/>
          </a:p>
        </p:txBody>
      </p:sp>
      <p:sp>
        <p:nvSpPr>
          <p:cNvPr id="300" name="Google Shape;300;p23"/>
          <p:cNvSpPr txBox="1"/>
          <p:nvPr>
            <p:ph idx="1" type="subTitle"/>
          </p:nvPr>
        </p:nvSpPr>
        <p:spPr>
          <a:xfrm>
            <a:off x="3114750" y="2640475"/>
            <a:ext cx="2930700" cy="10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600"/>
              <a:t>Questions?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88D3CE"/>
      </a:dk1>
      <a:lt1>
        <a:srgbClr val="423864"/>
      </a:lt1>
      <a:dk2>
        <a:srgbClr val="FFFFFF"/>
      </a:dk2>
      <a:lt2>
        <a:srgbClr val="EFEFEF"/>
      </a:lt2>
      <a:accent1>
        <a:srgbClr val="D9D9D9"/>
      </a:accent1>
      <a:accent2>
        <a:srgbClr val="CCCCCC"/>
      </a:accent2>
      <a:accent3>
        <a:srgbClr val="78909C"/>
      </a:accent3>
      <a:accent4>
        <a:srgbClr val="C0FFFA"/>
      </a:accent4>
      <a:accent5>
        <a:srgbClr val="88D3CE"/>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